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75" r:id="rId2"/>
    <p:sldId id="276" r:id="rId3"/>
    <p:sldId id="278" r:id="rId4"/>
    <p:sldId id="279" r:id="rId5"/>
    <p:sldId id="289" r:id="rId6"/>
    <p:sldId id="282" r:id="rId7"/>
    <p:sldId id="284" r:id="rId8"/>
    <p:sldId id="288" r:id="rId9"/>
    <p:sldId id="277" r:id="rId10"/>
    <p:sldId id="286"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Tuffy" panose="020B0603060100000000" pitchFamily="34" charset="0"/>
      <p:regular r:id="rId18"/>
      <p:bold r:id="rId19"/>
      <p:italic r:id="rId20"/>
      <p:boldItalic r:id="rId21"/>
    </p:embeddedFont>
    <p:embeddedFont>
      <p:font typeface="Tuffy-TTF" panose="020B0603060100000000" pitchFamily="34" charset="0"/>
      <p:regular r:id="rId22"/>
      <p:bold r:id="rId23"/>
      <p:italic r:id="rId24"/>
      <p:boldItalic r:id="rId25"/>
    </p:embeddedFont>
    <p:embeddedFont>
      <p:font typeface="Twinkl" pitchFamily="2" charset="77"/>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BD31"/>
    <a:srgbClr val="ED72A8"/>
    <a:srgbClr val="F5D7E8"/>
    <a:srgbClr val="EFBCD9"/>
    <a:srgbClr val="E9506C"/>
    <a:srgbClr val="0079C3"/>
    <a:srgbClr val="FFE76D"/>
    <a:srgbClr val="072F54"/>
    <a:srgbClr val="003464"/>
    <a:srgbClr val="004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9" autoAdjust="0"/>
    <p:restoredTop sz="94660"/>
  </p:normalViewPr>
  <p:slideViewPr>
    <p:cSldViewPr snapToGrid="0" showGuides="1">
      <p:cViewPr varScale="1">
        <p:scale>
          <a:sx n="127" d="100"/>
          <a:sy n="127" d="100"/>
        </p:scale>
        <p:origin x="992" y="184"/>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6-white-rose-maths-resources-key-stage-1-year-1-year-2/spring-block-2-percentages-year-6-white-rose-maths-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twinkl.co.uk/resources/white-rose-maths-resources/year-6-white-rose-maths-resources-key-stage-1-year-1-year-2/spring-block-2-percentages-year-6-white-rose-maths-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twinkl.co.uk/resources/planit-maths-primary-teaching-resources-year-6/planit-maths-primary-teaching-resources-year-6-ratio-and-proportion/planit-maths-primary-teaching-resources-year-6-ratio-and-proportion-solve-problems-involving-the-calculation-of-percentages-and-the-use-of-percentages-for-comparison" TargetMode="Externa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6A34956F-EBE9-41E1-8A04-4B9744FEE0BE}"/>
              </a:ext>
            </a:extLst>
          </p:cNvPr>
          <p:cNvSpPr/>
          <p:nvPr/>
        </p:nvSpPr>
        <p:spPr>
          <a:xfrm>
            <a:off x="121920" y="5452745"/>
            <a:ext cx="1680754" cy="128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D74ED514-8B2C-4293-AEB3-65D6953F8499}"/>
              </a:ext>
            </a:extLst>
          </p:cNvPr>
          <p:cNvSpPr/>
          <p:nvPr/>
        </p:nvSpPr>
        <p:spPr>
          <a:xfrm>
            <a:off x="3731623" y="2788920"/>
            <a:ext cx="1680754" cy="1280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Solve problems involving the calculation of percentages and the use of percentages for comparison.</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0" y="1591098"/>
            <a:ext cx="8064500" cy="4682702"/>
          </a:xfrm>
          <a:prstGeom prst="rect">
            <a:avLst/>
          </a:prstGeom>
        </p:spPr>
      </p:pic>
      <p:sp>
        <p:nvSpPr>
          <p:cNvPr id="97" name="Rectangle 96"/>
          <p:cNvSpPr/>
          <p:nvPr/>
        </p:nvSpPr>
        <p:spPr>
          <a:xfrm>
            <a:off x="357558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4094" y="532799"/>
            <a:ext cx="700156" cy="700156"/>
          </a:xfrm>
          <a:prstGeom prst="rect">
            <a:avLst/>
          </a:prstGeom>
        </p:spPr>
      </p:pic>
      <p:sp>
        <p:nvSpPr>
          <p:cNvPr id="96" name="Rectangle 95"/>
          <p:cNvSpPr/>
          <p:nvPr/>
        </p:nvSpPr>
        <p:spPr>
          <a:xfrm>
            <a:off x="447429" y="670981"/>
            <a:ext cx="3135108"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Percentages - Missing Values </a:t>
            </a:r>
          </a:p>
        </p:txBody>
      </p:sp>
      <p:cxnSp>
        <p:nvCxnSpPr>
          <p:cNvPr id="103" name="Straight Connector 102"/>
          <p:cNvCxnSpPr/>
          <p:nvPr/>
        </p:nvCxnSpPr>
        <p:spPr>
          <a:xfrm>
            <a:off x="357558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entagon 3"/>
          <p:cNvSpPr/>
          <p:nvPr/>
        </p:nvSpPr>
        <p:spPr>
          <a:xfrm rot="5400000">
            <a:off x="4227583" y="-2321365"/>
            <a:ext cx="697224" cy="8072891"/>
          </a:xfrm>
          <a:prstGeom prst="homePlate">
            <a:avLst>
              <a:gd name="adj" fmla="val 32630"/>
            </a:avLst>
          </a:prstGeom>
          <a:solidFill>
            <a:srgbClr val="ED72A8"/>
          </a:solidFill>
          <a:ln>
            <a:noFill/>
          </a:ln>
          <a:effectLst>
            <a:outerShdw blurRad="25400" dist="25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269593" y="1429665"/>
            <a:ext cx="6637032" cy="369332"/>
          </a:xfrm>
          <a:prstGeom prst="rect">
            <a:avLst/>
          </a:prstGeom>
        </p:spPr>
        <p:txBody>
          <a:bodyPr wrap="square">
            <a:spAutoFit/>
          </a:bodyPr>
          <a:lstStyle/>
          <a:p>
            <a:pPr algn="ctr"/>
            <a:r>
              <a:rPr lang="en-GB" dirty="0">
                <a:solidFill>
                  <a:schemeClr val="bg1"/>
                </a:solidFill>
              </a:rPr>
              <a:t>Use the bar model to help answer the following question.</a:t>
            </a:r>
          </a:p>
        </p:txBody>
      </p:sp>
      <p:pic>
        <p:nvPicPr>
          <p:cNvPr id="16" name="Picture 41"/>
          <p:cNvPicPr>
            <a:picLocks noChangeAspect="1"/>
          </p:cNvPicPr>
          <p:nvPr/>
        </p:nvPicPr>
        <p:blipFill rotWithShape="1">
          <a:blip r:embed="rId4" cstate="screen">
            <a:extLst>
              <a:ext uri="{28A0092B-C50C-407E-A947-70E740481C1C}">
                <a14:useLocalDpi xmlns:a14="http://schemas.microsoft.com/office/drawing/2010/main"/>
              </a:ext>
            </a:extLst>
          </a:blip>
          <a:srcRect l="-3" t="-2" r="-639"/>
          <a:stretch/>
        </p:blipFill>
        <p:spPr bwMode="auto">
          <a:xfrm rot="5400000" flipH="1">
            <a:off x="1635134" y="1120427"/>
            <a:ext cx="3874196" cy="6074714"/>
          </a:xfrm>
          <a:prstGeom prst="rect">
            <a:avLst/>
          </a:prstGeom>
          <a:noFill/>
          <a:ln>
            <a:noFill/>
          </a:ln>
          <a:effectLst>
            <a:outerShdw blurRad="12700" dist="63500" dir="17640000" algn="ctr" rotWithShape="0">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ext uri="{D42A27DB-BD31-4B8C-83A1-F6EECF244321}">
                <p14:modId xmlns:p14="http://schemas.microsoft.com/office/powerpoint/2010/main" val="1355747983"/>
              </p:ext>
            </p:extLst>
          </p:nvPr>
        </p:nvGraphicFramePr>
        <p:xfrm>
          <a:off x="653954" y="2528109"/>
          <a:ext cx="5290590" cy="370840"/>
        </p:xfrm>
        <a:graphic>
          <a:graphicData uri="http://schemas.openxmlformats.org/drawingml/2006/table">
            <a:tbl>
              <a:tblPr firstRow="1" bandRow="1">
                <a:tableStyleId>{5940675A-B579-460E-94D1-54222C63F5DA}</a:tableStyleId>
              </a:tblPr>
              <a:tblGrid>
                <a:gridCol w="529059">
                  <a:extLst>
                    <a:ext uri="{9D8B030D-6E8A-4147-A177-3AD203B41FA5}">
                      <a16:colId xmlns:a16="http://schemas.microsoft.com/office/drawing/2014/main" val="2086366653"/>
                    </a:ext>
                  </a:extLst>
                </a:gridCol>
                <a:gridCol w="529059">
                  <a:extLst>
                    <a:ext uri="{9D8B030D-6E8A-4147-A177-3AD203B41FA5}">
                      <a16:colId xmlns:a16="http://schemas.microsoft.com/office/drawing/2014/main" val="1800649391"/>
                    </a:ext>
                  </a:extLst>
                </a:gridCol>
                <a:gridCol w="529059">
                  <a:extLst>
                    <a:ext uri="{9D8B030D-6E8A-4147-A177-3AD203B41FA5}">
                      <a16:colId xmlns:a16="http://schemas.microsoft.com/office/drawing/2014/main" val="3820611131"/>
                    </a:ext>
                  </a:extLst>
                </a:gridCol>
                <a:gridCol w="529059">
                  <a:extLst>
                    <a:ext uri="{9D8B030D-6E8A-4147-A177-3AD203B41FA5}">
                      <a16:colId xmlns:a16="http://schemas.microsoft.com/office/drawing/2014/main" val="3605840121"/>
                    </a:ext>
                  </a:extLst>
                </a:gridCol>
                <a:gridCol w="529059">
                  <a:extLst>
                    <a:ext uri="{9D8B030D-6E8A-4147-A177-3AD203B41FA5}">
                      <a16:colId xmlns:a16="http://schemas.microsoft.com/office/drawing/2014/main" val="3369498757"/>
                    </a:ext>
                  </a:extLst>
                </a:gridCol>
                <a:gridCol w="529059">
                  <a:extLst>
                    <a:ext uri="{9D8B030D-6E8A-4147-A177-3AD203B41FA5}">
                      <a16:colId xmlns:a16="http://schemas.microsoft.com/office/drawing/2014/main" val="1132049216"/>
                    </a:ext>
                  </a:extLst>
                </a:gridCol>
                <a:gridCol w="529059">
                  <a:extLst>
                    <a:ext uri="{9D8B030D-6E8A-4147-A177-3AD203B41FA5}">
                      <a16:colId xmlns:a16="http://schemas.microsoft.com/office/drawing/2014/main" val="3483665792"/>
                    </a:ext>
                  </a:extLst>
                </a:gridCol>
                <a:gridCol w="529059">
                  <a:extLst>
                    <a:ext uri="{9D8B030D-6E8A-4147-A177-3AD203B41FA5}">
                      <a16:colId xmlns:a16="http://schemas.microsoft.com/office/drawing/2014/main" val="2707790869"/>
                    </a:ext>
                  </a:extLst>
                </a:gridCol>
                <a:gridCol w="529059">
                  <a:extLst>
                    <a:ext uri="{9D8B030D-6E8A-4147-A177-3AD203B41FA5}">
                      <a16:colId xmlns:a16="http://schemas.microsoft.com/office/drawing/2014/main" val="2748899574"/>
                    </a:ext>
                  </a:extLst>
                </a:gridCol>
                <a:gridCol w="529059">
                  <a:extLst>
                    <a:ext uri="{9D8B030D-6E8A-4147-A177-3AD203B41FA5}">
                      <a16:colId xmlns:a16="http://schemas.microsoft.com/office/drawing/2014/main" val="2409769378"/>
                    </a:ext>
                  </a:extLst>
                </a:gridCol>
              </a:tblGrid>
              <a:tr h="370840">
                <a:tc>
                  <a:txBody>
                    <a:bodyPr/>
                    <a:lstStyle/>
                    <a:p>
                      <a:pPr algn="ctr"/>
                      <a:r>
                        <a:rPr lang="en-GB" sz="1400" dirty="0"/>
                        <a:t>10%</a:t>
                      </a:r>
                    </a:p>
                  </a:txBody>
                  <a:tcPr marL="0" marR="0" anchor="ctr"/>
                </a:tc>
                <a:tc>
                  <a:txBody>
                    <a:bodyPr/>
                    <a:lstStyle/>
                    <a:p>
                      <a:pPr algn="ctr"/>
                      <a:r>
                        <a:rPr lang="en-GB" sz="1400" dirty="0"/>
                        <a:t>20%</a:t>
                      </a:r>
                    </a:p>
                  </a:txBody>
                  <a:tcPr marL="0" marR="0" anchor="ctr"/>
                </a:tc>
                <a:tc>
                  <a:txBody>
                    <a:bodyPr/>
                    <a:lstStyle/>
                    <a:p>
                      <a:pPr algn="ctr"/>
                      <a:r>
                        <a:rPr lang="en-GB" sz="1400" dirty="0"/>
                        <a:t>30%</a:t>
                      </a:r>
                    </a:p>
                  </a:txBody>
                  <a:tcPr marL="0" marR="0" anchor="ctr"/>
                </a:tc>
                <a:tc>
                  <a:txBody>
                    <a:bodyPr/>
                    <a:lstStyle/>
                    <a:p>
                      <a:pPr algn="ctr"/>
                      <a:r>
                        <a:rPr lang="en-GB" sz="1400" dirty="0"/>
                        <a:t>40%</a:t>
                      </a:r>
                    </a:p>
                  </a:txBody>
                  <a:tcPr marL="0" marR="0" anchor="ctr"/>
                </a:tc>
                <a:tc>
                  <a:txBody>
                    <a:bodyPr/>
                    <a:lstStyle/>
                    <a:p>
                      <a:pPr algn="ctr"/>
                      <a:r>
                        <a:rPr lang="en-GB" sz="1400" dirty="0"/>
                        <a:t>50%</a:t>
                      </a:r>
                    </a:p>
                  </a:txBody>
                  <a:tcPr marL="0" marR="0" anchor="ctr"/>
                </a:tc>
                <a:tc>
                  <a:txBody>
                    <a:bodyPr/>
                    <a:lstStyle/>
                    <a:p>
                      <a:pPr algn="ctr"/>
                      <a:r>
                        <a:rPr lang="en-GB" sz="1400" dirty="0"/>
                        <a:t>60%</a:t>
                      </a:r>
                    </a:p>
                  </a:txBody>
                  <a:tcPr marL="0" marR="0" anchor="ctr"/>
                </a:tc>
                <a:tc>
                  <a:txBody>
                    <a:bodyPr/>
                    <a:lstStyle/>
                    <a:p>
                      <a:pPr algn="ctr"/>
                      <a:r>
                        <a:rPr lang="en-GB" sz="1400" dirty="0"/>
                        <a:t>70%</a:t>
                      </a:r>
                    </a:p>
                  </a:txBody>
                  <a:tcPr marL="0" marR="0" anchor="ctr"/>
                </a:tc>
                <a:tc>
                  <a:txBody>
                    <a:bodyPr/>
                    <a:lstStyle/>
                    <a:p>
                      <a:pPr algn="ctr"/>
                      <a:r>
                        <a:rPr lang="en-GB" sz="1400" dirty="0"/>
                        <a:t>80%</a:t>
                      </a:r>
                    </a:p>
                  </a:txBody>
                  <a:tcPr marL="0" marR="0" anchor="ctr"/>
                </a:tc>
                <a:tc>
                  <a:txBody>
                    <a:bodyPr/>
                    <a:lstStyle/>
                    <a:p>
                      <a:pPr algn="ctr"/>
                      <a:r>
                        <a:rPr lang="en-GB" sz="1400" dirty="0"/>
                        <a:t>90%</a:t>
                      </a:r>
                    </a:p>
                  </a:txBody>
                  <a:tcPr marL="0" marR="0" anchor="ctr"/>
                </a:tc>
                <a:tc>
                  <a:txBody>
                    <a:bodyPr/>
                    <a:lstStyle/>
                    <a:p>
                      <a:pPr algn="ctr"/>
                      <a:r>
                        <a:rPr lang="en-GB" sz="1400" dirty="0"/>
                        <a:t>100%</a:t>
                      </a:r>
                    </a:p>
                  </a:txBody>
                  <a:tcPr marL="0" marR="0" anchor="ctr"/>
                </a:tc>
                <a:extLst>
                  <a:ext uri="{0D108BD9-81ED-4DB2-BD59-A6C34878D82A}">
                    <a16:rowId xmlns:a16="http://schemas.microsoft.com/office/drawing/2014/main" val="2096007525"/>
                  </a:ext>
                </a:extLst>
              </a:tr>
            </a:tbl>
          </a:graphicData>
        </a:graphic>
      </p:graphicFrame>
      <p:sp>
        <p:nvSpPr>
          <p:cNvPr id="14" name="Rectangle 13"/>
          <p:cNvSpPr/>
          <p:nvPr/>
        </p:nvSpPr>
        <p:spPr>
          <a:xfrm>
            <a:off x="653954" y="3787616"/>
            <a:ext cx="3352200" cy="369332"/>
          </a:xfrm>
          <a:prstGeom prst="rect">
            <a:avLst/>
          </a:prstGeom>
        </p:spPr>
        <p:txBody>
          <a:bodyPr wrap="none">
            <a:spAutoFit/>
          </a:bodyPr>
          <a:lstStyle/>
          <a:p>
            <a:r>
              <a:rPr lang="en-GB" b="1" dirty="0">
                <a:solidFill>
                  <a:srgbClr val="000000"/>
                </a:solidFill>
                <a:ea typeface="Calibri" panose="020F0502020204030204" pitchFamily="34" charset="0"/>
                <a:cs typeface="Calibri" panose="020F0502020204030204" pitchFamily="34" charset="0"/>
              </a:rPr>
              <a:t>a) </a:t>
            </a:r>
            <a:r>
              <a:rPr lang="en-GB" dirty="0">
                <a:solidFill>
                  <a:srgbClr val="000000"/>
                </a:solidFill>
                <a:ea typeface="Calibri" panose="020F0502020204030204" pitchFamily="34" charset="0"/>
                <a:cs typeface="Calibri" panose="020F0502020204030204" pitchFamily="34" charset="0"/>
              </a:rPr>
              <a:t>24 is 10% of what number? </a:t>
            </a:r>
            <a:endParaRPr lang="en-GB" dirty="0"/>
          </a:p>
        </p:txBody>
      </p:sp>
      <p:sp>
        <p:nvSpPr>
          <p:cNvPr id="17" name="Rectangle 16"/>
          <p:cNvSpPr/>
          <p:nvPr/>
        </p:nvSpPr>
        <p:spPr>
          <a:xfrm>
            <a:off x="653954" y="4500742"/>
            <a:ext cx="5290590" cy="646331"/>
          </a:xfrm>
          <a:prstGeom prst="rect">
            <a:avLst/>
          </a:prstGeom>
        </p:spPr>
        <p:txBody>
          <a:bodyPr wrap="square">
            <a:spAutoFit/>
          </a:bodyPr>
          <a:lstStyle/>
          <a:p>
            <a:r>
              <a:rPr lang="en-GB" b="1" dirty="0"/>
              <a:t>b) </a:t>
            </a:r>
            <a:r>
              <a:rPr lang="en-GB" dirty="0"/>
              <a:t>When the bar model gives 10%, how does this </a:t>
            </a:r>
            <a:br>
              <a:rPr lang="en-GB" dirty="0"/>
            </a:br>
            <a:r>
              <a:rPr lang="en-GB" dirty="0"/>
              <a:t>    help to show the value of the whole number? </a:t>
            </a:r>
          </a:p>
        </p:txBody>
      </p:sp>
      <p:sp>
        <p:nvSpPr>
          <p:cNvPr id="19" name="Rectangle 18"/>
          <p:cNvSpPr/>
          <p:nvPr/>
        </p:nvSpPr>
        <p:spPr>
          <a:xfrm>
            <a:off x="915341" y="5106238"/>
            <a:ext cx="4441373" cy="923330"/>
          </a:xfrm>
          <a:prstGeom prst="rect">
            <a:avLst/>
          </a:prstGeom>
        </p:spPr>
        <p:txBody>
          <a:bodyPr wrap="square">
            <a:spAutoFit/>
          </a:bodyPr>
          <a:lstStyle/>
          <a:p>
            <a:r>
              <a:rPr lang="en-GB" dirty="0">
                <a:solidFill>
                  <a:srgbClr val="87BD31"/>
                </a:solidFill>
              </a:rPr>
              <a:t>When we know 10% is 24, we can see that 10 lots of 10% will make 100%. </a:t>
            </a:r>
          </a:p>
          <a:p>
            <a:r>
              <a:rPr lang="en-GB" b="1" dirty="0">
                <a:solidFill>
                  <a:srgbClr val="87BD31"/>
                </a:solidFill>
              </a:rPr>
              <a:t>24 × 10 = 240</a:t>
            </a:r>
            <a:r>
              <a:rPr lang="en-GB" dirty="0">
                <a:solidFill>
                  <a:srgbClr val="87BD31"/>
                </a:solidFill>
              </a:rPr>
              <a:t> </a:t>
            </a:r>
          </a:p>
        </p:txBody>
      </p:sp>
      <p:sp>
        <p:nvSpPr>
          <p:cNvPr id="21" name="Rectangle 20"/>
          <p:cNvSpPr/>
          <p:nvPr/>
        </p:nvSpPr>
        <p:spPr>
          <a:xfrm>
            <a:off x="915341" y="4095516"/>
            <a:ext cx="1951175" cy="369332"/>
          </a:xfrm>
          <a:prstGeom prst="rect">
            <a:avLst/>
          </a:prstGeom>
        </p:spPr>
        <p:txBody>
          <a:bodyPr wrap="none">
            <a:spAutoFit/>
          </a:bodyPr>
          <a:lstStyle/>
          <a:p>
            <a:r>
              <a:rPr lang="en-GB" dirty="0">
                <a:solidFill>
                  <a:srgbClr val="87BD31"/>
                </a:solidFill>
              </a:rPr>
              <a:t>24 is 10% of </a:t>
            </a:r>
            <a:r>
              <a:rPr lang="en-GB" b="1" dirty="0">
                <a:solidFill>
                  <a:srgbClr val="87BD31"/>
                </a:solidFill>
              </a:rPr>
              <a:t>240</a:t>
            </a:r>
          </a:p>
        </p:txBody>
      </p:sp>
      <p:sp>
        <p:nvSpPr>
          <p:cNvPr id="23" name="Right Brace 22"/>
          <p:cNvSpPr/>
          <p:nvPr/>
        </p:nvSpPr>
        <p:spPr>
          <a:xfrm rot="5400000">
            <a:off x="844501" y="2758527"/>
            <a:ext cx="132156" cy="492482"/>
          </a:xfrm>
          <a:prstGeom prst="rightBrace">
            <a:avLst>
              <a:gd name="adj1" fmla="val 95575"/>
              <a:gd name="adj2" fmla="val 50000"/>
            </a:avLst>
          </a:prstGeom>
          <a:ln w="19050" cap="rnd">
            <a:solidFill>
              <a:srgbClr val="ED72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ectangle 24"/>
          <p:cNvSpPr/>
          <p:nvPr/>
        </p:nvSpPr>
        <p:spPr>
          <a:xfrm>
            <a:off x="687970" y="3135113"/>
            <a:ext cx="1146468" cy="369332"/>
          </a:xfrm>
          <a:prstGeom prst="rect">
            <a:avLst/>
          </a:prstGeom>
        </p:spPr>
        <p:txBody>
          <a:bodyPr wrap="none">
            <a:spAutoFit/>
          </a:bodyPr>
          <a:lstStyle/>
          <a:p>
            <a:r>
              <a:rPr lang="en-GB" dirty="0"/>
              <a:t>10% = 24</a:t>
            </a:r>
          </a:p>
        </p:txBody>
      </p:sp>
      <p:sp>
        <p:nvSpPr>
          <p:cNvPr id="29" name="Rectangle 28"/>
          <p:cNvSpPr/>
          <p:nvPr/>
        </p:nvSpPr>
        <p:spPr>
          <a:xfrm>
            <a:off x="2859686" y="3128795"/>
            <a:ext cx="1707519" cy="369332"/>
          </a:xfrm>
          <a:prstGeom prst="rect">
            <a:avLst/>
          </a:prstGeom>
        </p:spPr>
        <p:txBody>
          <a:bodyPr wrap="none">
            <a:spAutoFit/>
          </a:bodyPr>
          <a:lstStyle/>
          <a:p>
            <a:r>
              <a:rPr lang="en-GB" dirty="0"/>
              <a:t>Total = </a:t>
            </a:r>
            <a:r>
              <a:rPr lang="en-GB" u="sng" dirty="0"/>
              <a:t>          </a:t>
            </a:r>
            <a:endParaRPr lang="en-GB" dirty="0"/>
          </a:p>
        </p:txBody>
      </p:sp>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407808" y="3196803"/>
            <a:ext cx="4163412" cy="2439843"/>
          </a:xfrm>
          <a:prstGeom prst="rect">
            <a:avLst/>
          </a:prstGeom>
          <a:effectLst>
            <a:outerShdw blurRad="25400" dist="50800" dir="16920000" algn="ctr" rotWithShape="0">
              <a:srgbClr val="000000">
                <a:alpha val="31000"/>
              </a:srgbClr>
            </a:outerShdw>
          </a:effectLst>
        </p:spPr>
      </p:pic>
      <p:sp>
        <p:nvSpPr>
          <p:cNvPr id="20" name="Rectangle 19"/>
          <p:cNvSpPr/>
          <p:nvPr/>
        </p:nvSpPr>
        <p:spPr>
          <a:xfrm>
            <a:off x="3801867" y="3125894"/>
            <a:ext cx="588623" cy="369332"/>
          </a:xfrm>
          <a:prstGeom prst="rect">
            <a:avLst/>
          </a:prstGeom>
        </p:spPr>
        <p:txBody>
          <a:bodyPr wrap="none">
            <a:spAutoFit/>
          </a:bodyPr>
          <a:lstStyle/>
          <a:p>
            <a:r>
              <a:rPr lang="en-GB" b="1" dirty="0">
                <a:solidFill>
                  <a:srgbClr val="87BD31"/>
                </a:solidFill>
              </a:rPr>
              <a:t>240</a:t>
            </a:r>
          </a:p>
        </p:txBody>
      </p:sp>
      <p:sp>
        <p:nvSpPr>
          <p:cNvPr id="22" name="Rectangle 21"/>
          <p:cNvSpPr/>
          <p:nvPr/>
        </p:nvSpPr>
        <p:spPr>
          <a:xfrm rot="10800000">
            <a:off x="6804774" y="4416724"/>
            <a:ext cx="2249170" cy="2405907"/>
          </a:xfrm>
          <a:prstGeom prst="rect">
            <a:avLst/>
          </a:prstGeom>
          <a:blipFill dpi="0" rotWithShape="1">
            <a:blip r:embed="rId6" cstate="screen">
              <a:alphaModFix amt="8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6159148"/>
            <a:ext cx="9144000" cy="698851"/>
          </a:xfrm>
          <a:prstGeom prst="rect">
            <a:avLst/>
          </a:prstGeom>
        </p:spPr>
      </p:pic>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60618" y="1232954"/>
            <a:ext cx="683381" cy="5625045"/>
          </a:xfrm>
          <a:prstGeom prst="rect">
            <a:avLst/>
          </a:prstGeom>
        </p:spPr>
      </p:pic>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0" y="1591098"/>
            <a:ext cx="8064500" cy="4682702"/>
          </a:xfrm>
          <a:prstGeom prst="rect">
            <a:avLst/>
          </a:prstGeom>
        </p:spPr>
      </p:pic>
      <p:sp>
        <p:nvSpPr>
          <p:cNvPr id="97" name="Rectangle 96"/>
          <p:cNvSpPr/>
          <p:nvPr/>
        </p:nvSpPr>
        <p:spPr>
          <a:xfrm>
            <a:off x="3575586" y="670981"/>
            <a:ext cx="976684" cy="337100"/>
          </a:xfrm>
          <a:prstGeom prst="rect">
            <a:avLst/>
          </a:prstGeom>
          <a:solidFill>
            <a:srgbClr val="4EB2E5"/>
          </a:solidFill>
        </p:spPr>
        <p:txBody>
          <a:bodyPr wrap="square" lIns="180000" tIns="36000" rIns="180000" bIns="54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4094" y="532799"/>
            <a:ext cx="700156" cy="700156"/>
          </a:xfrm>
          <a:prstGeom prst="rect">
            <a:avLst/>
          </a:prstGeom>
        </p:spPr>
      </p:pic>
      <p:sp>
        <p:nvSpPr>
          <p:cNvPr id="96" name="Rectangle 95"/>
          <p:cNvSpPr/>
          <p:nvPr/>
        </p:nvSpPr>
        <p:spPr>
          <a:xfrm>
            <a:off x="447429" y="670981"/>
            <a:ext cx="3135108"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Percentages - Missing Values </a:t>
            </a:r>
          </a:p>
        </p:txBody>
      </p:sp>
      <p:cxnSp>
        <p:nvCxnSpPr>
          <p:cNvPr id="103" name="Straight Connector 102"/>
          <p:cNvCxnSpPr/>
          <p:nvPr/>
        </p:nvCxnSpPr>
        <p:spPr>
          <a:xfrm>
            <a:off x="3575586"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entagon 3"/>
          <p:cNvSpPr/>
          <p:nvPr/>
        </p:nvSpPr>
        <p:spPr>
          <a:xfrm rot="5400000">
            <a:off x="4227583" y="-2321365"/>
            <a:ext cx="697224" cy="8072891"/>
          </a:xfrm>
          <a:prstGeom prst="homePlate">
            <a:avLst>
              <a:gd name="adj" fmla="val 32630"/>
            </a:avLst>
          </a:prstGeom>
          <a:solidFill>
            <a:srgbClr val="ED72A8"/>
          </a:solidFill>
          <a:ln>
            <a:noFill/>
          </a:ln>
          <a:effectLst>
            <a:outerShdw blurRad="25400" dist="25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269593" y="1429665"/>
            <a:ext cx="6637032" cy="369332"/>
          </a:xfrm>
          <a:prstGeom prst="rect">
            <a:avLst/>
          </a:prstGeom>
        </p:spPr>
        <p:txBody>
          <a:bodyPr wrap="square">
            <a:spAutoFit/>
          </a:bodyPr>
          <a:lstStyle/>
          <a:p>
            <a:pPr algn="ctr"/>
            <a:r>
              <a:rPr lang="en-GB" dirty="0">
                <a:solidFill>
                  <a:schemeClr val="bg1"/>
                </a:solidFill>
              </a:rPr>
              <a:t>Use the bar model to help answer the following question.</a:t>
            </a:r>
          </a:p>
        </p:txBody>
      </p:sp>
      <p:pic>
        <p:nvPicPr>
          <p:cNvPr id="16" name="Picture 41"/>
          <p:cNvPicPr>
            <a:picLocks noChangeAspect="1"/>
          </p:cNvPicPr>
          <p:nvPr/>
        </p:nvPicPr>
        <p:blipFill rotWithShape="1">
          <a:blip r:embed="rId4" cstate="screen">
            <a:extLst>
              <a:ext uri="{28A0092B-C50C-407E-A947-70E740481C1C}">
                <a14:useLocalDpi xmlns:a14="http://schemas.microsoft.com/office/drawing/2010/main"/>
              </a:ext>
            </a:extLst>
          </a:blip>
          <a:srcRect l="-3" t="-2" r="-639"/>
          <a:stretch/>
        </p:blipFill>
        <p:spPr bwMode="auto">
          <a:xfrm rot="5400000" flipH="1">
            <a:off x="1635134" y="1120427"/>
            <a:ext cx="3874196" cy="6074714"/>
          </a:xfrm>
          <a:prstGeom prst="rect">
            <a:avLst/>
          </a:prstGeom>
          <a:noFill/>
          <a:ln>
            <a:noFill/>
          </a:ln>
          <a:effectLst>
            <a:outerShdw blurRad="12700" dist="63500" dir="17640000" algn="ctr" rotWithShape="0">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e 11"/>
          <p:cNvGraphicFramePr>
            <a:graphicFrameLocks noGrp="1"/>
          </p:cNvGraphicFramePr>
          <p:nvPr>
            <p:extLst/>
          </p:nvPr>
        </p:nvGraphicFramePr>
        <p:xfrm>
          <a:off x="653954" y="2528109"/>
          <a:ext cx="5290590" cy="370840"/>
        </p:xfrm>
        <a:graphic>
          <a:graphicData uri="http://schemas.openxmlformats.org/drawingml/2006/table">
            <a:tbl>
              <a:tblPr firstRow="1" bandRow="1">
                <a:tableStyleId>{5940675A-B579-460E-94D1-54222C63F5DA}</a:tableStyleId>
              </a:tblPr>
              <a:tblGrid>
                <a:gridCol w="529059">
                  <a:extLst>
                    <a:ext uri="{9D8B030D-6E8A-4147-A177-3AD203B41FA5}">
                      <a16:colId xmlns:a16="http://schemas.microsoft.com/office/drawing/2014/main" val="2086366653"/>
                    </a:ext>
                  </a:extLst>
                </a:gridCol>
                <a:gridCol w="529059">
                  <a:extLst>
                    <a:ext uri="{9D8B030D-6E8A-4147-A177-3AD203B41FA5}">
                      <a16:colId xmlns:a16="http://schemas.microsoft.com/office/drawing/2014/main" val="1800649391"/>
                    </a:ext>
                  </a:extLst>
                </a:gridCol>
                <a:gridCol w="529059">
                  <a:extLst>
                    <a:ext uri="{9D8B030D-6E8A-4147-A177-3AD203B41FA5}">
                      <a16:colId xmlns:a16="http://schemas.microsoft.com/office/drawing/2014/main" val="3820611131"/>
                    </a:ext>
                  </a:extLst>
                </a:gridCol>
                <a:gridCol w="529059">
                  <a:extLst>
                    <a:ext uri="{9D8B030D-6E8A-4147-A177-3AD203B41FA5}">
                      <a16:colId xmlns:a16="http://schemas.microsoft.com/office/drawing/2014/main" val="3605840121"/>
                    </a:ext>
                  </a:extLst>
                </a:gridCol>
                <a:gridCol w="529059">
                  <a:extLst>
                    <a:ext uri="{9D8B030D-6E8A-4147-A177-3AD203B41FA5}">
                      <a16:colId xmlns:a16="http://schemas.microsoft.com/office/drawing/2014/main" val="3369498757"/>
                    </a:ext>
                  </a:extLst>
                </a:gridCol>
                <a:gridCol w="529059">
                  <a:extLst>
                    <a:ext uri="{9D8B030D-6E8A-4147-A177-3AD203B41FA5}">
                      <a16:colId xmlns:a16="http://schemas.microsoft.com/office/drawing/2014/main" val="1132049216"/>
                    </a:ext>
                  </a:extLst>
                </a:gridCol>
                <a:gridCol w="529059">
                  <a:extLst>
                    <a:ext uri="{9D8B030D-6E8A-4147-A177-3AD203B41FA5}">
                      <a16:colId xmlns:a16="http://schemas.microsoft.com/office/drawing/2014/main" val="3483665792"/>
                    </a:ext>
                  </a:extLst>
                </a:gridCol>
                <a:gridCol w="529059">
                  <a:extLst>
                    <a:ext uri="{9D8B030D-6E8A-4147-A177-3AD203B41FA5}">
                      <a16:colId xmlns:a16="http://schemas.microsoft.com/office/drawing/2014/main" val="2707790869"/>
                    </a:ext>
                  </a:extLst>
                </a:gridCol>
                <a:gridCol w="529059">
                  <a:extLst>
                    <a:ext uri="{9D8B030D-6E8A-4147-A177-3AD203B41FA5}">
                      <a16:colId xmlns:a16="http://schemas.microsoft.com/office/drawing/2014/main" val="2748899574"/>
                    </a:ext>
                  </a:extLst>
                </a:gridCol>
                <a:gridCol w="529059">
                  <a:extLst>
                    <a:ext uri="{9D8B030D-6E8A-4147-A177-3AD203B41FA5}">
                      <a16:colId xmlns:a16="http://schemas.microsoft.com/office/drawing/2014/main" val="2409769378"/>
                    </a:ext>
                  </a:extLst>
                </a:gridCol>
              </a:tblGrid>
              <a:tr h="370840">
                <a:tc>
                  <a:txBody>
                    <a:bodyPr/>
                    <a:lstStyle/>
                    <a:p>
                      <a:pPr algn="ctr"/>
                      <a:r>
                        <a:rPr lang="en-GB" sz="1400" dirty="0"/>
                        <a:t>10%</a:t>
                      </a:r>
                    </a:p>
                  </a:txBody>
                  <a:tcPr marL="0" marR="0" anchor="ctr"/>
                </a:tc>
                <a:tc>
                  <a:txBody>
                    <a:bodyPr/>
                    <a:lstStyle/>
                    <a:p>
                      <a:pPr algn="ctr"/>
                      <a:r>
                        <a:rPr lang="en-GB" sz="1400" dirty="0"/>
                        <a:t>20%</a:t>
                      </a:r>
                    </a:p>
                  </a:txBody>
                  <a:tcPr marL="0" marR="0" anchor="ctr"/>
                </a:tc>
                <a:tc>
                  <a:txBody>
                    <a:bodyPr/>
                    <a:lstStyle/>
                    <a:p>
                      <a:pPr algn="ctr"/>
                      <a:r>
                        <a:rPr lang="en-GB" sz="1400" dirty="0"/>
                        <a:t>30%</a:t>
                      </a:r>
                    </a:p>
                  </a:txBody>
                  <a:tcPr marL="0" marR="0" anchor="ctr"/>
                </a:tc>
                <a:tc>
                  <a:txBody>
                    <a:bodyPr/>
                    <a:lstStyle/>
                    <a:p>
                      <a:pPr algn="ctr"/>
                      <a:r>
                        <a:rPr lang="en-GB" sz="1400" dirty="0"/>
                        <a:t>40%</a:t>
                      </a:r>
                    </a:p>
                  </a:txBody>
                  <a:tcPr marL="0" marR="0" anchor="ctr"/>
                </a:tc>
                <a:tc>
                  <a:txBody>
                    <a:bodyPr/>
                    <a:lstStyle/>
                    <a:p>
                      <a:pPr algn="ctr"/>
                      <a:r>
                        <a:rPr lang="en-GB" sz="1400" dirty="0"/>
                        <a:t>50%</a:t>
                      </a:r>
                    </a:p>
                  </a:txBody>
                  <a:tcPr marL="0" marR="0" anchor="ctr"/>
                </a:tc>
                <a:tc>
                  <a:txBody>
                    <a:bodyPr/>
                    <a:lstStyle/>
                    <a:p>
                      <a:pPr algn="ctr"/>
                      <a:r>
                        <a:rPr lang="en-GB" sz="1400" dirty="0"/>
                        <a:t>60%</a:t>
                      </a:r>
                    </a:p>
                  </a:txBody>
                  <a:tcPr marL="0" marR="0" anchor="ctr"/>
                </a:tc>
                <a:tc>
                  <a:txBody>
                    <a:bodyPr/>
                    <a:lstStyle/>
                    <a:p>
                      <a:pPr algn="ctr"/>
                      <a:r>
                        <a:rPr lang="en-GB" sz="1400" dirty="0"/>
                        <a:t>70%</a:t>
                      </a:r>
                    </a:p>
                  </a:txBody>
                  <a:tcPr marL="0" marR="0" anchor="ctr"/>
                </a:tc>
                <a:tc>
                  <a:txBody>
                    <a:bodyPr/>
                    <a:lstStyle/>
                    <a:p>
                      <a:pPr algn="ctr"/>
                      <a:r>
                        <a:rPr lang="en-GB" sz="1400" dirty="0"/>
                        <a:t>80%</a:t>
                      </a:r>
                    </a:p>
                  </a:txBody>
                  <a:tcPr marL="0" marR="0" anchor="ctr"/>
                </a:tc>
                <a:tc>
                  <a:txBody>
                    <a:bodyPr/>
                    <a:lstStyle/>
                    <a:p>
                      <a:pPr algn="ctr"/>
                      <a:r>
                        <a:rPr lang="en-GB" sz="1400" dirty="0"/>
                        <a:t>90%</a:t>
                      </a:r>
                    </a:p>
                  </a:txBody>
                  <a:tcPr marL="0" marR="0" anchor="ctr"/>
                </a:tc>
                <a:tc>
                  <a:txBody>
                    <a:bodyPr/>
                    <a:lstStyle/>
                    <a:p>
                      <a:pPr algn="ctr"/>
                      <a:r>
                        <a:rPr lang="en-GB" sz="1400" dirty="0"/>
                        <a:t>100%</a:t>
                      </a:r>
                    </a:p>
                  </a:txBody>
                  <a:tcPr marL="0" marR="0" anchor="ctr"/>
                </a:tc>
                <a:extLst>
                  <a:ext uri="{0D108BD9-81ED-4DB2-BD59-A6C34878D82A}">
                    <a16:rowId xmlns:a16="http://schemas.microsoft.com/office/drawing/2014/main" val="2096007525"/>
                  </a:ext>
                </a:extLst>
              </a:tr>
            </a:tbl>
          </a:graphicData>
        </a:graphic>
      </p:graphicFrame>
      <p:sp>
        <p:nvSpPr>
          <p:cNvPr id="14" name="Rectangle 13"/>
          <p:cNvSpPr/>
          <p:nvPr/>
        </p:nvSpPr>
        <p:spPr>
          <a:xfrm>
            <a:off x="653954" y="3787616"/>
            <a:ext cx="3387466" cy="369332"/>
          </a:xfrm>
          <a:prstGeom prst="rect">
            <a:avLst/>
          </a:prstGeom>
        </p:spPr>
        <p:txBody>
          <a:bodyPr wrap="none">
            <a:spAutoFit/>
          </a:bodyPr>
          <a:lstStyle/>
          <a:p>
            <a:r>
              <a:rPr lang="en-GB" b="1" dirty="0">
                <a:solidFill>
                  <a:srgbClr val="000000"/>
                </a:solidFill>
                <a:ea typeface="Calibri" panose="020F0502020204030204" pitchFamily="34" charset="0"/>
                <a:cs typeface="Calibri" panose="020F0502020204030204" pitchFamily="34" charset="0"/>
              </a:rPr>
              <a:t>a) </a:t>
            </a:r>
            <a:r>
              <a:rPr lang="en-GB" dirty="0">
                <a:solidFill>
                  <a:srgbClr val="000000"/>
                </a:solidFill>
                <a:ea typeface="Calibri" panose="020F0502020204030204" pitchFamily="34" charset="0"/>
                <a:cs typeface="Calibri" panose="020F0502020204030204" pitchFamily="34" charset="0"/>
              </a:rPr>
              <a:t>38 is 20% of what number? </a:t>
            </a:r>
            <a:endParaRPr lang="en-GB" dirty="0"/>
          </a:p>
        </p:txBody>
      </p:sp>
      <p:sp>
        <p:nvSpPr>
          <p:cNvPr id="21" name="Rectangle 20"/>
          <p:cNvSpPr/>
          <p:nvPr/>
        </p:nvSpPr>
        <p:spPr>
          <a:xfrm>
            <a:off x="915341" y="4095516"/>
            <a:ext cx="2012089" cy="369332"/>
          </a:xfrm>
          <a:prstGeom prst="rect">
            <a:avLst/>
          </a:prstGeom>
        </p:spPr>
        <p:txBody>
          <a:bodyPr wrap="none">
            <a:spAutoFit/>
          </a:bodyPr>
          <a:lstStyle/>
          <a:p>
            <a:r>
              <a:rPr lang="en-GB" dirty="0">
                <a:solidFill>
                  <a:srgbClr val="87BD31"/>
                </a:solidFill>
              </a:rPr>
              <a:t>38 is 20% of </a:t>
            </a:r>
            <a:r>
              <a:rPr lang="en-GB" b="1" dirty="0">
                <a:solidFill>
                  <a:srgbClr val="87BD31"/>
                </a:solidFill>
              </a:rPr>
              <a:t>190 </a:t>
            </a:r>
          </a:p>
        </p:txBody>
      </p:sp>
      <p:sp>
        <p:nvSpPr>
          <p:cNvPr id="23" name="Right Brace 22"/>
          <p:cNvSpPr/>
          <p:nvPr/>
        </p:nvSpPr>
        <p:spPr>
          <a:xfrm rot="5400000">
            <a:off x="1115403" y="2487624"/>
            <a:ext cx="132156" cy="1034287"/>
          </a:xfrm>
          <a:prstGeom prst="rightBrace">
            <a:avLst>
              <a:gd name="adj1" fmla="val 95575"/>
              <a:gd name="adj2" fmla="val 50000"/>
            </a:avLst>
          </a:prstGeom>
          <a:ln w="19050" cap="rnd">
            <a:solidFill>
              <a:srgbClr val="ED72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ectangle 24"/>
          <p:cNvSpPr/>
          <p:nvPr/>
        </p:nvSpPr>
        <p:spPr>
          <a:xfrm>
            <a:off x="592720" y="3135113"/>
            <a:ext cx="1178528" cy="369332"/>
          </a:xfrm>
          <a:prstGeom prst="rect">
            <a:avLst/>
          </a:prstGeom>
        </p:spPr>
        <p:txBody>
          <a:bodyPr wrap="none">
            <a:spAutoFit/>
          </a:bodyPr>
          <a:lstStyle/>
          <a:p>
            <a:r>
              <a:rPr lang="en-GB" dirty="0"/>
              <a:t>20% = 38</a:t>
            </a:r>
          </a:p>
        </p:txBody>
      </p:sp>
      <p:sp>
        <p:nvSpPr>
          <p:cNvPr id="29" name="Rectangle 28"/>
          <p:cNvSpPr/>
          <p:nvPr/>
        </p:nvSpPr>
        <p:spPr>
          <a:xfrm>
            <a:off x="2859686" y="3128795"/>
            <a:ext cx="1707519" cy="369332"/>
          </a:xfrm>
          <a:prstGeom prst="rect">
            <a:avLst/>
          </a:prstGeom>
        </p:spPr>
        <p:txBody>
          <a:bodyPr wrap="none">
            <a:spAutoFit/>
          </a:bodyPr>
          <a:lstStyle/>
          <a:p>
            <a:r>
              <a:rPr lang="en-GB" dirty="0"/>
              <a:t>Total = </a:t>
            </a:r>
            <a:r>
              <a:rPr lang="en-GB" u="sng" dirty="0"/>
              <a:t>          </a:t>
            </a:r>
            <a:endParaRPr lang="en-GB" dirty="0"/>
          </a:p>
        </p:txBody>
      </p:sp>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407808" y="3196803"/>
            <a:ext cx="4163412" cy="2439843"/>
          </a:xfrm>
          <a:prstGeom prst="rect">
            <a:avLst/>
          </a:prstGeom>
          <a:effectLst>
            <a:outerShdw blurRad="25400" dist="50800" dir="16920000" algn="ctr" rotWithShape="0">
              <a:srgbClr val="000000">
                <a:alpha val="31000"/>
              </a:srgbClr>
            </a:outerShdw>
          </a:effectLst>
        </p:spPr>
      </p:pic>
      <p:sp>
        <p:nvSpPr>
          <p:cNvPr id="20" name="Rectangle 19"/>
          <p:cNvSpPr/>
          <p:nvPr/>
        </p:nvSpPr>
        <p:spPr>
          <a:xfrm>
            <a:off x="3801867" y="3125894"/>
            <a:ext cx="554960" cy="369332"/>
          </a:xfrm>
          <a:prstGeom prst="rect">
            <a:avLst/>
          </a:prstGeom>
        </p:spPr>
        <p:txBody>
          <a:bodyPr wrap="none">
            <a:spAutoFit/>
          </a:bodyPr>
          <a:lstStyle/>
          <a:p>
            <a:r>
              <a:rPr lang="en-GB" b="1" dirty="0">
                <a:solidFill>
                  <a:srgbClr val="87BD31"/>
                </a:solidFill>
              </a:rPr>
              <a:t>190</a:t>
            </a:r>
          </a:p>
        </p:txBody>
      </p:sp>
      <p:grpSp>
        <p:nvGrpSpPr>
          <p:cNvPr id="6" name="Group 5"/>
          <p:cNvGrpSpPr/>
          <p:nvPr/>
        </p:nvGrpSpPr>
        <p:grpSpPr>
          <a:xfrm>
            <a:off x="653954" y="3519030"/>
            <a:ext cx="5762086" cy="3320382"/>
            <a:chOff x="653954" y="3640950"/>
            <a:chExt cx="5762086" cy="3320382"/>
          </a:xfrm>
        </p:grpSpPr>
        <p:pic>
          <p:nvPicPr>
            <p:cNvPr id="22" name="Picture 21"/>
            <p:cNvPicPr>
              <a:picLocks noChangeAspect="1"/>
            </p:cNvPicPr>
            <p:nvPr/>
          </p:nvPicPr>
          <p:blipFill rotWithShape="1">
            <a:blip r:embed="rId6" cstate="screen">
              <a:extLst>
                <a:ext uri="{28A0092B-C50C-407E-A947-70E740481C1C}">
                  <a14:useLocalDpi xmlns:a14="http://schemas.microsoft.com/office/drawing/2010/main"/>
                </a:ext>
              </a:extLst>
            </a:blip>
            <a:srcRect r="-293"/>
            <a:stretch/>
          </p:blipFill>
          <p:spPr>
            <a:xfrm>
              <a:off x="653954" y="3640950"/>
              <a:ext cx="5762086" cy="3320382"/>
            </a:xfrm>
            <a:prstGeom prst="rect">
              <a:avLst/>
            </a:prstGeom>
            <a:effectLst>
              <a:outerShdw blurRad="25400" dist="25400" dir="16920000" algn="ctr" rotWithShape="0">
                <a:srgbClr val="000000">
                  <a:alpha val="16000"/>
                </a:srgbClr>
              </a:outerShdw>
            </a:effectLst>
          </p:spPr>
        </p:pic>
        <p:sp>
          <p:nvSpPr>
            <p:cNvPr id="24" name="Rectangle 23"/>
            <p:cNvSpPr/>
            <p:nvPr/>
          </p:nvSpPr>
          <p:spPr>
            <a:xfrm>
              <a:off x="663479" y="3787616"/>
              <a:ext cx="5290590" cy="646331"/>
            </a:xfrm>
            <a:prstGeom prst="rect">
              <a:avLst/>
            </a:prstGeom>
          </p:spPr>
          <p:txBody>
            <a:bodyPr wrap="square">
              <a:spAutoFit/>
            </a:bodyPr>
            <a:lstStyle/>
            <a:p>
              <a:r>
                <a:rPr lang="en-GB" b="1" dirty="0"/>
                <a:t>b) </a:t>
              </a:r>
              <a:r>
                <a:rPr lang="en-GB" dirty="0"/>
                <a:t>When the bar model shows 20%, how does this </a:t>
              </a:r>
              <a:br>
                <a:rPr lang="en-GB" dirty="0"/>
              </a:br>
              <a:r>
                <a:rPr lang="en-GB" dirty="0"/>
                <a:t>    help to show the value of the whole number? </a:t>
              </a:r>
            </a:p>
          </p:txBody>
        </p:sp>
      </p:grpSp>
      <p:sp>
        <p:nvSpPr>
          <p:cNvPr id="26" name="Rectangle 25"/>
          <p:cNvSpPr/>
          <p:nvPr/>
        </p:nvSpPr>
        <p:spPr>
          <a:xfrm>
            <a:off x="940107" y="4255952"/>
            <a:ext cx="5414973" cy="2031325"/>
          </a:xfrm>
          <a:prstGeom prst="rect">
            <a:avLst/>
          </a:prstGeom>
        </p:spPr>
        <p:txBody>
          <a:bodyPr wrap="square">
            <a:spAutoFit/>
          </a:bodyPr>
          <a:lstStyle/>
          <a:p>
            <a:r>
              <a:rPr lang="en-GB" dirty="0">
                <a:solidFill>
                  <a:srgbClr val="87BD31"/>
                </a:solidFill>
              </a:rPr>
              <a:t>When we know 20% is 38, we can halve it to find 10%, which is 19. We can then find 10 lots of 19 to make 100% or the whole. </a:t>
            </a:r>
            <a:br>
              <a:rPr lang="en-GB" dirty="0">
                <a:solidFill>
                  <a:srgbClr val="87BD31"/>
                </a:solidFill>
              </a:rPr>
            </a:br>
            <a:r>
              <a:rPr lang="en-GB" b="1" dirty="0">
                <a:solidFill>
                  <a:srgbClr val="87BD31"/>
                </a:solidFill>
              </a:rPr>
              <a:t>10 × 19 = 190 </a:t>
            </a:r>
            <a:br>
              <a:rPr lang="en-GB" dirty="0">
                <a:solidFill>
                  <a:srgbClr val="87BD31"/>
                </a:solidFill>
              </a:rPr>
            </a:br>
            <a:br>
              <a:rPr lang="en-GB" dirty="0">
                <a:solidFill>
                  <a:srgbClr val="87BD31"/>
                </a:solidFill>
              </a:rPr>
            </a:br>
            <a:r>
              <a:rPr lang="en-GB" dirty="0">
                <a:solidFill>
                  <a:srgbClr val="87BD31"/>
                </a:solidFill>
              </a:rPr>
              <a:t>We could also find five lots of 20% to make 100%. </a:t>
            </a:r>
            <a:r>
              <a:rPr lang="en-GB" b="1" dirty="0">
                <a:solidFill>
                  <a:srgbClr val="87BD31"/>
                </a:solidFill>
              </a:rPr>
              <a:t>5 x 38 = 190</a:t>
            </a:r>
          </a:p>
        </p:txBody>
      </p:sp>
      <p:sp>
        <p:nvSpPr>
          <p:cNvPr id="8" name="Rectangle 7"/>
          <p:cNvSpPr/>
          <p:nvPr/>
        </p:nvSpPr>
        <p:spPr>
          <a:xfrm rot="10800000">
            <a:off x="6804774" y="4416724"/>
            <a:ext cx="2249170" cy="2405907"/>
          </a:xfrm>
          <a:prstGeom prst="rect">
            <a:avLst/>
          </a:prstGeom>
          <a:blipFill dpi="0" rotWithShape="1">
            <a:blip r:embed="rId7" cstate="screen">
              <a:alphaModFix amt="8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60618" y="1232954"/>
            <a:ext cx="683381" cy="5625045"/>
          </a:xfrm>
          <a:prstGeom prst="rect">
            <a:avLst/>
          </a:prstGeom>
        </p:spPr>
      </p:pic>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6159148"/>
            <a:ext cx="9144000" cy="698851"/>
          </a:xfrm>
          <a:prstGeom prst="rect">
            <a:avLst/>
          </a:prstGeom>
        </p:spPr>
      </p:pic>
    </p:spTree>
    <p:extLst>
      <p:ext uri="{BB962C8B-B14F-4D97-AF65-F5344CB8AC3E}">
        <p14:creationId xmlns:p14="http://schemas.microsoft.com/office/powerpoint/2010/main" val="302000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750" y="1330873"/>
            <a:ext cx="8064500" cy="4942927"/>
          </a:xfrm>
          <a:prstGeom prst="rect">
            <a:avLst/>
          </a:prstGeom>
        </p:spPr>
      </p:pic>
      <p:pic>
        <p:nvPicPr>
          <p:cNvPr id="66" name="Picture 6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2250" y="532799"/>
            <a:ext cx="702000" cy="702000"/>
          </a:xfrm>
          <a:prstGeom prst="rect">
            <a:avLst/>
          </a:prstGeom>
        </p:spPr>
      </p:pic>
      <p:sp>
        <p:nvSpPr>
          <p:cNvPr id="12" name="Rectangle 11"/>
          <p:cNvSpPr/>
          <p:nvPr/>
        </p:nvSpPr>
        <p:spPr>
          <a:xfrm>
            <a:off x="447429" y="670659"/>
            <a:ext cx="3135108"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Percentages - Missing Values </a:t>
            </a:r>
          </a:p>
        </p:txBody>
      </p:sp>
      <p:sp>
        <p:nvSpPr>
          <p:cNvPr id="10" name="Rectangle 9"/>
          <p:cNvSpPr/>
          <p:nvPr/>
        </p:nvSpPr>
        <p:spPr>
          <a:xfrm>
            <a:off x="3582537" y="670659"/>
            <a:ext cx="1063301" cy="337100"/>
          </a:xfrm>
          <a:prstGeom prst="rect">
            <a:avLst/>
          </a:prstGeom>
          <a:solidFill>
            <a:srgbClr val="007AC3"/>
          </a:solidFill>
        </p:spPr>
        <p:txBody>
          <a:bodyPr wrap="square" lIns="180000" tIns="36000" rIns="180000" bIns="54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3582537" y="666325"/>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314392" y="2095500"/>
            <a:ext cx="3289857" cy="4178300"/>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l="2801"/>
          <a:stretch/>
        </p:blipFill>
        <p:spPr>
          <a:xfrm>
            <a:off x="539750" y="2876453"/>
            <a:ext cx="4195096" cy="3397347"/>
          </a:xfrm>
          <a:prstGeom prst="rect">
            <a:avLst/>
          </a:prstGeom>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94763" y="1330307"/>
            <a:ext cx="3737547" cy="4943493"/>
          </a:xfrm>
          <a:prstGeom prst="rect">
            <a:avLst/>
          </a:prstGeom>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889" y="2865541"/>
            <a:ext cx="1603866" cy="969860"/>
          </a:xfrm>
          <a:prstGeom prst="rect">
            <a:avLst/>
          </a:prstGeom>
        </p:spPr>
      </p:pic>
      <p:sp>
        <p:nvSpPr>
          <p:cNvPr id="7" name="Pentagon 6"/>
          <p:cNvSpPr/>
          <p:nvPr/>
        </p:nvSpPr>
        <p:spPr>
          <a:xfrm>
            <a:off x="1840918" y="2260806"/>
            <a:ext cx="2102432" cy="488950"/>
          </a:xfrm>
          <a:prstGeom prst="homePlate">
            <a:avLst>
              <a:gd name="adj" fmla="val 31818"/>
            </a:avLst>
          </a:prstGeom>
          <a:solidFill>
            <a:srgbClr val="ED7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986408" y="2331962"/>
            <a:ext cx="3417327" cy="1200329"/>
          </a:xfrm>
          <a:prstGeom prst="rect">
            <a:avLst/>
          </a:prstGeom>
        </p:spPr>
        <p:txBody>
          <a:bodyPr wrap="square">
            <a:spAutoFit/>
          </a:bodyPr>
          <a:lstStyle/>
          <a:p>
            <a:r>
              <a:rPr lang="en-GB" dirty="0">
                <a:solidFill>
                  <a:schemeClr val="bg1"/>
                </a:solidFill>
              </a:rPr>
              <a:t>True or False?</a:t>
            </a:r>
          </a:p>
          <a:p>
            <a:r>
              <a:rPr lang="en-GB" dirty="0"/>
              <a:t> </a:t>
            </a:r>
          </a:p>
          <a:p>
            <a:r>
              <a:rPr lang="en-GB" dirty="0"/>
              <a:t>The number 40 can complete all these statements correctly.</a:t>
            </a:r>
          </a:p>
        </p:txBody>
      </p:sp>
      <p:grpSp>
        <p:nvGrpSpPr>
          <p:cNvPr id="20" name="Group 19"/>
          <p:cNvGrpSpPr/>
          <p:nvPr/>
        </p:nvGrpSpPr>
        <p:grpSpPr>
          <a:xfrm>
            <a:off x="2087792" y="3935844"/>
            <a:ext cx="2895831" cy="369332"/>
            <a:chOff x="2087792" y="3935844"/>
            <a:chExt cx="2895831" cy="369332"/>
          </a:xfrm>
        </p:grpSpPr>
        <p:sp>
          <p:nvSpPr>
            <p:cNvPr id="17" name="Rectangle 16"/>
            <p:cNvSpPr/>
            <p:nvPr/>
          </p:nvSpPr>
          <p:spPr>
            <a:xfrm>
              <a:off x="2566874" y="3935844"/>
              <a:ext cx="2031325" cy="369332"/>
            </a:xfrm>
            <a:prstGeom prst="rect">
              <a:avLst/>
            </a:prstGeom>
          </p:spPr>
          <p:txBody>
            <a:bodyPr wrap="none">
              <a:spAutoFit/>
            </a:bodyPr>
            <a:lstStyle/>
            <a:p>
              <a:r>
                <a:rPr lang="en-GB" dirty="0"/>
                <a:t>% of 70 = 25% of </a:t>
              </a:r>
            </a:p>
          </p:txBody>
        </p:sp>
        <p:cxnSp>
          <p:nvCxnSpPr>
            <p:cNvPr id="19" name="Straight Connector 18"/>
            <p:cNvCxnSpPr/>
            <p:nvPr/>
          </p:nvCxnSpPr>
          <p:spPr>
            <a:xfrm flipH="1">
              <a:off x="2087792" y="4203122"/>
              <a:ext cx="497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486069" y="4203122"/>
              <a:ext cx="4975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2104356" y="3919680"/>
            <a:ext cx="485164" cy="369332"/>
          </a:xfrm>
          <a:prstGeom prst="rect">
            <a:avLst/>
          </a:prstGeom>
        </p:spPr>
        <p:txBody>
          <a:bodyPr wrap="square">
            <a:spAutoFit/>
          </a:bodyPr>
          <a:lstStyle/>
          <a:p>
            <a:pPr algn="ctr"/>
            <a:r>
              <a:rPr lang="en-GB" dirty="0">
                <a:solidFill>
                  <a:srgbClr val="87BD31"/>
                </a:solidFill>
              </a:rPr>
              <a:t>40</a:t>
            </a:r>
          </a:p>
        </p:txBody>
      </p:sp>
      <p:sp>
        <p:nvSpPr>
          <p:cNvPr id="25" name="Rectangle 24"/>
          <p:cNvSpPr/>
          <p:nvPr/>
        </p:nvSpPr>
        <p:spPr>
          <a:xfrm>
            <a:off x="1961837" y="4608065"/>
            <a:ext cx="3235318" cy="646331"/>
          </a:xfrm>
          <a:prstGeom prst="rect">
            <a:avLst/>
          </a:prstGeom>
        </p:spPr>
        <p:txBody>
          <a:bodyPr wrap="square">
            <a:spAutoFit/>
          </a:bodyPr>
          <a:lstStyle/>
          <a:p>
            <a:pPr algn="ctr"/>
            <a:r>
              <a:rPr lang="en-GB" dirty="0">
                <a:solidFill>
                  <a:srgbClr val="87BD31"/>
                </a:solidFill>
              </a:rPr>
              <a:t>False because 40% of 70 = 28 and 25% of 40 = 10.</a:t>
            </a:r>
          </a:p>
        </p:txBody>
      </p:sp>
      <p:sp>
        <p:nvSpPr>
          <p:cNvPr id="26" name="Rectangle 25"/>
          <p:cNvSpPr/>
          <p:nvPr/>
        </p:nvSpPr>
        <p:spPr>
          <a:xfrm>
            <a:off x="4498459" y="3899890"/>
            <a:ext cx="485164" cy="369332"/>
          </a:xfrm>
          <a:prstGeom prst="rect">
            <a:avLst/>
          </a:prstGeom>
        </p:spPr>
        <p:txBody>
          <a:bodyPr wrap="square">
            <a:spAutoFit/>
          </a:bodyPr>
          <a:lstStyle/>
          <a:p>
            <a:pPr algn="ctr"/>
            <a:r>
              <a:rPr lang="en-GB" dirty="0">
                <a:solidFill>
                  <a:srgbClr val="87BD31"/>
                </a:solidFill>
              </a:rPr>
              <a:t>40</a:t>
            </a:r>
          </a:p>
        </p:txBody>
      </p:sp>
      <p:sp>
        <p:nvSpPr>
          <p:cNvPr id="28" name="Rectangle 27"/>
          <p:cNvSpPr/>
          <p:nvPr/>
        </p:nvSpPr>
        <p:spPr>
          <a:xfrm>
            <a:off x="2050029" y="3967089"/>
            <a:ext cx="3002745" cy="369332"/>
          </a:xfrm>
          <a:prstGeom prst="rect">
            <a:avLst/>
          </a:prstGeom>
        </p:spPr>
        <p:txBody>
          <a:bodyPr wrap="none">
            <a:spAutoFit/>
          </a:bodyPr>
          <a:lstStyle/>
          <a:p>
            <a:r>
              <a:rPr lang="en-GB" dirty="0"/>
              <a:t>20% of </a:t>
            </a:r>
            <a:r>
              <a:rPr lang="en-GB" u="sng" dirty="0"/>
              <a:t>      </a:t>
            </a:r>
            <a:r>
              <a:rPr lang="en-GB" dirty="0"/>
              <a:t> = </a:t>
            </a:r>
            <a:r>
              <a:rPr lang="en-GB" u="sng" dirty="0"/>
              <a:t>      </a:t>
            </a:r>
            <a:r>
              <a:rPr lang="en-GB" dirty="0"/>
              <a:t>% of 20 </a:t>
            </a:r>
          </a:p>
        </p:txBody>
      </p:sp>
      <p:sp>
        <p:nvSpPr>
          <p:cNvPr id="29" name="TextBox 28"/>
          <p:cNvSpPr txBox="1"/>
          <p:nvPr/>
        </p:nvSpPr>
        <p:spPr>
          <a:xfrm>
            <a:off x="2828492" y="3960703"/>
            <a:ext cx="601199" cy="369332"/>
          </a:xfrm>
          <a:prstGeom prst="rect">
            <a:avLst/>
          </a:prstGeom>
          <a:noFill/>
        </p:spPr>
        <p:txBody>
          <a:bodyPr wrap="square" rtlCol="0">
            <a:spAutoFit/>
          </a:bodyPr>
          <a:lstStyle/>
          <a:p>
            <a:pPr algn="ctr"/>
            <a:r>
              <a:rPr lang="en-GB" dirty="0">
                <a:solidFill>
                  <a:srgbClr val="87BD31"/>
                </a:solidFill>
              </a:rPr>
              <a:t>40</a:t>
            </a:r>
          </a:p>
        </p:txBody>
      </p:sp>
      <p:sp>
        <p:nvSpPr>
          <p:cNvPr id="31" name="TextBox 30"/>
          <p:cNvSpPr txBox="1"/>
          <p:nvPr/>
        </p:nvSpPr>
        <p:spPr>
          <a:xfrm>
            <a:off x="3554300" y="3966746"/>
            <a:ext cx="601199" cy="369332"/>
          </a:xfrm>
          <a:prstGeom prst="rect">
            <a:avLst/>
          </a:prstGeom>
          <a:noFill/>
        </p:spPr>
        <p:txBody>
          <a:bodyPr wrap="square" rtlCol="0">
            <a:spAutoFit/>
          </a:bodyPr>
          <a:lstStyle/>
          <a:p>
            <a:pPr algn="ctr"/>
            <a:r>
              <a:rPr lang="en-GB" dirty="0">
                <a:solidFill>
                  <a:srgbClr val="87BD31"/>
                </a:solidFill>
              </a:rPr>
              <a:t>40</a:t>
            </a:r>
          </a:p>
        </p:txBody>
      </p:sp>
      <p:sp>
        <p:nvSpPr>
          <p:cNvPr id="32" name="Rectangle 31"/>
          <p:cNvSpPr/>
          <p:nvPr/>
        </p:nvSpPr>
        <p:spPr>
          <a:xfrm>
            <a:off x="2048468" y="4609585"/>
            <a:ext cx="3062056" cy="646331"/>
          </a:xfrm>
          <a:prstGeom prst="rect">
            <a:avLst/>
          </a:prstGeom>
        </p:spPr>
        <p:txBody>
          <a:bodyPr wrap="none">
            <a:spAutoFit/>
          </a:bodyPr>
          <a:lstStyle/>
          <a:p>
            <a:pPr algn="ctr"/>
            <a:r>
              <a:rPr lang="en-GB" dirty="0">
                <a:solidFill>
                  <a:srgbClr val="87BD31"/>
                </a:solidFill>
              </a:rPr>
              <a:t>True because 20% of 40 = 8</a:t>
            </a:r>
            <a:br>
              <a:rPr lang="en-GB" dirty="0">
                <a:solidFill>
                  <a:srgbClr val="87BD31"/>
                </a:solidFill>
              </a:rPr>
            </a:br>
            <a:r>
              <a:rPr lang="en-GB" dirty="0">
                <a:solidFill>
                  <a:srgbClr val="87BD31"/>
                </a:solidFill>
              </a:rPr>
              <a:t>and 40% of 20 = 8.</a:t>
            </a:r>
          </a:p>
        </p:txBody>
      </p:sp>
      <p:sp>
        <p:nvSpPr>
          <p:cNvPr id="34" name="Rectangle 33"/>
          <p:cNvSpPr/>
          <p:nvPr/>
        </p:nvSpPr>
        <p:spPr>
          <a:xfrm>
            <a:off x="2195401" y="3979842"/>
            <a:ext cx="2714205" cy="369332"/>
          </a:xfrm>
          <a:prstGeom prst="rect">
            <a:avLst/>
          </a:prstGeom>
        </p:spPr>
        <p:txBody>
          <a:bodyPr wrap="none">
            <a:spAutoFit/>
          </a:bodyPr>
          <a:lstStyle/>
          <a:p>
            <a:r>
              <a:rPr lang="en-GB" dirty="0"/>
              <a:t>5% of </a:t>
            </a:r>
            <a:r>
              <a:rPr lang="en-GB" u="sng" dirty="0"/>
              <a:t>      </a:t>
            </a:r>
            <a:r>
              <a:rPr lang="en-GB" dirty="0"/>
              <a:t> = </a:t>
            </a:r>
            <a:r>
              <a:rPr lang="en-GB" u="sng" dirty="0"/>
              <a:t>      </a:t>
            </a:r>
            <a:r>
              <a:rPr lang="en-GB" dirty="0"/>
              <a:t>% of 5 </a:t>
            </a:r>
          </a:p>
        </p:txBody>
      </p:sp>
      <p:sp>
        <p:nvSpPr>
          <p:cNvPr id="27" name="Rectangle 26">
            <a:extLst>
              <a:ext uri="{FF2B5EF4-FFF2-40B4-BE49-F238E27FC236}">
                <a16:creationId xmlns:a16="http://schemas.microsoft.com/office/drawing/2014/main" id="{59286136-61FF-4F1B-826B-30CE7AFDEC56}"/>
              </a:ext>
            </a:extLst>
          </p:cNvPr>
          <p:cNvSpPr/>
          <p:nvPr/>
        </p:nvSpPr>
        <p:spPr>
          <a:xfrm>
            <a:off x="2126213" y="4636821"/>
            <a:ext cx="2906565" cy="646331"/>
          </a:xfrm>
          <a:prstGeom prst="rect">
            <a:avLst/>
          </a:prstGeom>
        </p:spPr>
        <p:txBody>
          <a:bodyPr wrap="none">
            <a:spAutoFit/>
          </a:bodyPr>
          <a:lstStyle/>
          <a:p>
            <a:pPr algn="ctr"/>
            <a:r>
              <a:rPr lang="en-GB" dirty="0">
                <a:solidFill>
                  <a:srgbClr val="87BD31"/>
                </a:solidFill>
              </a:rPr>
              <a:t>True because 5% of 40 = 2</a:t>
            </a:r>
            <a:br>
              <a:rPr lang="en-GB" dirty="0">
                <a:solidFill>
                  <a:srgbClr val="87BD31"/>
                </a:solidFill>
              </a:rPr>
            </a:br>
            <a:r>
              <a:rPr lang="en-GB" dirty="0">
                <a:solidFill>
                  <a:srgbClr val="87BD31"/>
                </a:solidFill>
              </a:rPr>
              <a:t>and 40% of 5 = 2.</a:t>
            </a:r>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2"/>
                                        </p:tgtEl>
                                      </p:cBhvr>
                                    </p:animEffect>
                                    <p:set>
                                      <p:cBhvr>
                                        <p:cTn id="65" dur="1" fill="hold">
                                          <p:stCondLst>
                                            <p:cond delay="499"/>
                                          </p:stCondLst>
                                        </p:cTn>
                                        <p:tgtEl>
                                          <p:spTgt spid="32"/>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2"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25" grpId="1"/>
      <p:bldP spid="26" grpId="0"/>
      <p:bldP spid="26" grpId="1"/>
      <p:bldP spid="28" grpId="0"/>
      <p:bldP spid="28" grpId="1"/>
      <p:bldP spid="29" grpId="0"/>
      <p:bldP spid="29" grpId="1"/>
      <p:bldP spid="29" grpId="2"/>
      <p:bldP spid="31" grpId="0"/>
      <p:bldP spid="31" grpId="1"/>
      <p:bldP spid="31" grpId="2"/>
      <p:bldP spid="32" grpId="0"/>
      <p:bldP spid="32" grpId="1"/>
      <p:bldP spid="3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2250" y="532799"/>
            <a:ext cx="702000" cy="702000"/>
          </a:xfrm>
          <a:prstGeom prst="rect">
            <a:avLst/>
          </a:prstGeom>
        </p:spPr>
      </p:pic>
      <p:sp>
        <p:nvSpPr>
          <p:cNvPr id="9" name="Rectangle 8"/>
          <p:cNvSpPr/>
          <p:nvPr/>
        </p:nvSpPr>
        <p:spPr>
          <a:xfrm>
            <a:off x="447429" y="670981"/>
            <a:ext cx="3135108"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Percentages - Missing Values </a:t>
            </a:r>
          </a:p>
        </p:txBody>
      </p:sp>
      <p:sp>
        <p:nvSpPr>
          <p:cNvPr id="75" name="Rectangle 74"/>
          <p:cNvSpPr/>
          <p:nvPr/>
        </p:nvSpPr>
        <p:spPr>
          <a:xfrm>
            <a:off x="3582537" y="670981"/>
            <a:ext cx="1141417" cy="337100"/>
          </a:xfrm>
          <a:prstGeom prst="rect">
            <a:avLst/>
          </a:prstGeom>
          <a:solidFill>
            <a:srgbClr val="00529C"/>
          </a:solidFill>
        </p:spPr>
        <p:txBody>
          <a:bodyPr wrap="square" lIns="180000" tIns="36000" rIns="180000" bIns="54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3582537" y="666081"/>
            <a:ext cx="0" cy="34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1" y="1234799"/>
            <a:ext cx="8064500" cy="5039001"/>
          </a:xfrm>
          <a:prstGeom prst="rect">
            <a:avLst/>
          </a:prstGeom>
        </p:spPr>
      </p:pic>
      <p:grpSp>
        <p:nvGrpSpPr>
          <p:cNvPr id="10" name="Group 9"/>
          <p:cNvGrpSpPr/>
          <p:nvPr/>
        </p:nvGrpSpPr>
        <p:grpSpPr>
          <a:xfrm>
            <a:off x="4752529" y="1426865"/>
            <a:ext cx="4620070" cy="1040110"/>
            <a:chOff x="4752529" y="1426865"/>
            <a:chExt cx="4620070" cy="1040110"/>
          </a:xfrm>
        </p:grpSpPr>
        <p:sp>
          <p:nvSpPr>
            <p:cNvPr id="7" name="Pentagon 6"/>
            <p:cNvSpPr/>
            <p:nvPr/>
          </p:nvSpPr>
          <p:spPr>
            <a:xfrm rot="10800000">
              <a:off x="4752529" y="1426865"/>
              <a:ext cx="4620070" cy="1040110"/>
            </a:xfrm>
            <a:prstGeom prst="homePlate">
              <a:avLst>
                <a:gd name="adj" fmla="val 15253"/>
              </a:avLst>
            </a:prstGeom>
            <a:solidFill>
              <a:srgbClr val="ED72A8"/>
            </a:solidFill>
            <a:ln>
              <a:noFill/>
            </a:ln>
            <a:effectLst>
              <a:outerShdw blurRad="25400" dist="38100" dir="5400000" algn="c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940299" y="1461517"/>
              <a:ext cx="3727451" cy="923330"/>
            </a:xfrm>
            <a:prstGeom prst="rect">
              <a:avLst/>
            </a:prstGeom>
          </p:spPr>
          <p:txBody>
            <a:bodyPr wrap="square">
              <a:spAutoFit/>
            </a:bodyPr>
            <a:lstStyle/>
            <a:p>
              <a:r>
                <a:rPr lang="en-GB" dirty="0">
                  <a:solidFill>
                    <a:schemeClr val="bg1"/>
                  </a:solidFill>
                </a:rPr>
                <a:t>Use the information given to work out the size of the whole field and the missing measurements. </a:t>
              </a:r>
            </a:p>
          </p:txBody>
        </p:sp>
      </p:grpSp>
      <p:grpSp>
        <p:nvGrpSpPr>
          <p:cNvPr id="27" name="Group 26"/>
          <p:cNvGrpSpPr/>
          <p:nvPr/>
        </p:nvGrpSpPr>
        <p:grpSpPr>
          <a:xfrm>
            <a:off x="539750" y="1234799"/>
            <a:ext cx="4765246" cy="5039001"/>
            <a:chOff x="539750" y="1234799"/>
            <a:chExt cx="4765246" cy="5039001"/>
          </a:xfrm>
        </p:grpSpPr>
        <p:grpSp>
          <p:nvGrpSpPr>
            <p:cNvPr id="25" name="Group 24"/>
            <p:cNvGrpSpPr/>
            <p:nvPr/>
          </p:nvGrpSpPr>
          <p:grpSpPr>
            <a:xfrm>
              <a:off x="539750" y="1234799"/>
              <a:ext cx="4765246" cy="5039001"/>
              <a:chOff x="539750" y="1234799"/>
              <a:chExt cx="4765246" cy="5039001"/>
            </a:xfrm>
          </p:grpSpPr>
          <p:sp>
            <p:nvSpPr>
              <p:cNvPr id="3" name="Rectangle 2"/>
              <p:cNvSpPr/>
              <p:nvPr/>
            </p:nvSpPr>
            <p:spPr>
              <a:xfrm>
                <a:off x="539750" y="1234799"/>
                <a:ext cx="4032250" cy="5039001"/>
              </a:xfrm>
              <a:prstGeom prst="rect">
                <a:avLst/>
              </a:prstGeom>
              <a:solidFill>
                <a:srgbClr val="F5D7E8"/>
              </a:solidFill>
              <a:ln>
                <a:noFill/>
              </a:ln>
              <a:effectLst>
                <a:outerShdw blurRad="25400" dist="508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755650" y="1463018"/>
                <a:ext cx="3530600" cy="1557908"/>
              </a:xfrm>
              <a:prstGeom prst="rect">
                <a:avLst/>
              </a:prstGeom>
              <a:solidFill>
                <a:schemeClr val="bg1"/>
              </a:solidFill>
              <a:ln w="28575">
                <a:solidFill>
                  <a:srgbClr val="ED7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Elbow Connector 14"/>
              <p:cNvCxnSpPr/>
              <p:nvPr/>
            </p:nvCxnSpPr>
            <p:spPr>
              <a:xfrm rot="5400000" flipH="1" flipV="1">
                <a:off x="529982" y="2074535"/>
                <a:ext cx="1559411" cy="333376"/>
              </a:xfrm>
              <a:prstGeom prst="bentConnector3">
                <a:avLst>
                  <a:gd name="adj1" fmla="val 50000"/>
                </a:avLst>
              </a:prstGeom>
              <a:ln w="38100">
                <a:solidFill>
                  <a:srgbClr val="ED72A8"/>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9046" y="1670050"/>
                <a:ext cx="862580" cy="369332"/>
              </a:xfrm>
              <a:prstGeom prst="rect">
                <a:avLst/>
              </a:prstGeom>
              <a:noFill/>
            </p:spPr>
            <p:txBody>
              <a:bodyPr wrap="square" rtlCol="0">
                <a:spAutoFit/>
              </a:bodyPr>
              <a:lstStyle/>
              <a:p>
                <a:r>
                  <a:rPr lang="en-GB" dirty="0"/>
                  <a:t>180m</a:t>
                </a:r>
                <a:r>
                  <a:rPr lang="en-GB" baseline="30000" dirty="0"/>
                  <a:t>2</a:t>
                </a:r>
              </a:p>
            </p:txBody>
          </p:sp>
          <p:sp>
            <p:nvSpPr>
              <p:cNvPr id="21" name="Rectangle 20"/>
              <p:cNvSpPr/>
              <p:nvPr/>
            </p:nvSpPr>
            <p:spPr>
              <a:xfrm>
                <a:off x="732996" y="3273398"/>
                <a:ext cx="4572000" cy="2308324"/>
              </a:xfrm>
              <a:prstGeom prst="rect">
                <a:avLst/>
              </a:prstGeom>
            </p:spPr>
            <p:txBody>
              <a:bodyPr>
                <a:spAutoFit/>
              </a:bodyPr>
              <a:lstStyle/>
              <a:p>
                <a:r>
                  <a:rPr lang="en-GB" dirty="0"/>
                  <a:t>15% of the field measures 180m².</a:t>
                </a:r>
                <a:br>
                  <a:rPr lang="en-GB" dirty="0"/>
                </a:br>
                <a:br>
                  <a:rPr lang="en-GB" dirty="0"/>
                </a:br>
                <a:endParaRPr lang="en-GB" dirty="0"/>
              </a:p>
              <a:p>
                <a:r>
                  <a:rPr lang="en-GB" dirty="0"/>
                  <a:t>The whole size of the field is </a:t>
                </a:r>
                <a:br>
                  <a:rPr lang="en-GB" dirty="0"/>
                </a:br>
                <a:br>
                  <a:rPr lang="en-GB" dirty="0"/>
                </a:br>
                <a:br>
                  <a:rPr lang="en-GB" dirty="0"/>
                </a:br>
                <a:br>
                  <a:rPr lang="en-GB" dirty="0"/>
                </a:br>
                <a:r>
                  <a:rPr lang="en-GB" dirty="0"/>
                  <a:t>24% + 41% of the field measures.</a:t>
                </a:r>
              </a:p>
            </p:txBody>
          </p:sp>
        </p:grpSp>
        <p:cxnSp>
          <p:nvCxnSpPr>
            <p:cNvPr id="23" name="Straight Connector 22"/>
            <p:cNvCxnSpPr/>
            <p:nvPr/>
          </p:nvCxnSpPr>
          <p:spPr>
            <a:xfrm>
              <a:off x="861445" y="4733925"/>
              <a:ext cx="15716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8553" y="5838825"/>
              <a:ext cx="15716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866224" y="4437085"/>
            <a:ext cx="1543046" cy="369332"/>
          </a:xfrm>
          <a:prstGeom prst="rect">
            <a:avLst/>
          </a:prstGeom>
          <a:noFill/>
        </p:spPr>
        <p:txBody>
          <a:bodyPr wrap="square" rtlCol="0">
            <a:spAutoFit/>
          </a:bodyPr>
          <a:lstStyle/>
          <a:p>
            <a:r>
              <a:rPr lang="en-GB" b="1" dirty="0">
                <a:solidFill>
                  <a:srgbClr val="87BD31"/>
                </a:solidFill>
              </a:rPr>
              <a:t>1200m</a:t>
            </a:r>
            <a:r>
              <a:rPr lang="en-GB" b="1" baseline="30000" dirty="0">
                <a:solidFill>
                  <a:srgbClr val="87BD31"/>
                </a:solidFill>
              </a:rPr>
              <a:t>2</a:t>
            </a:r>
          </a:p>
        </p:txBody>
      </p:sp>
      <p:sp>
        <p:nvSpPr>
          <p:cNvPr id="28" name="TextBox 27"/>
          <p:cNvSpPr txBox="1"/>
          <p:nvPr/>
        </p:nvSpPr>
        <p:spPr>
          <a:xfrm>
            <a:off x="822202" y="5544658"/>
            <a:ext cx="2301997" cy="369332"/>
          </a:xfrm>
          <a:prstGeom prst="rect">
            <a:avLst/>
          </a:prstGeom>
          <a:noFill/>
        </p:spPr>
        <p:txBody>
          <a:bodyPr wrap="square" rtlCol="0">
            <a:spAutoFit/>
          </a:bodyPr>
          <a:lstStyle/>
          <a:p>
            <a:r>
              <a:rPr lang="en-GB" b="1" dirty="0">
                <a:solidFill>
                  <a:srgbClr val="87BD31"/>
                </a:solidFill>
              </a:rPr>
              <a:t>65% = 780m</a:t>
            </a:r>
            <a:r>
              <a:rPr lang="en-GB" b="1" baseline="30000" dirty="0">
                <a:solidFill>
                  <a:srgbClr val="87BD31"/>
                </a:solidFill>
              </a:rPr>
              <a:t>2</a:t>
            </a:r>
          </a:p>
        </p:txBody>
      </p:sp>
      <p:pic>
        <p:nvPicPr>
          <p:cNvPr id="29" name="Picture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95374"/>
            <a:ext cx="641673" cy="5762625"/>
          </a:xfrm>
          <a:prstGeom prst="rect">
            <a:avLst/>
          </a:prstGeom>
        </p:spPr>
      </p:pic>
      <p:pic>
        <p:nvPicPr>
          <p:cNvPr id="35" name="Picture 3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34792" y="2200275"/>
            <a:ext cx="2973209" cy="4652576"/>
          </a:xfrm>
          <a:prstGeom prst="rect">
            <a:avLst/>
          </a:prstGeom>
        </p:spPr>
      </p:pic>
      <p:sp>
        <p:nvSpPr>
          <p:cNvPr id="2" name="Rectangle 1">
            <a:extLst>
              <a:ext uri="{FF2B5EF4-FFF2-40B4-BE49-F238E27FC236}">
                <a16:creationId xmlns:a16="http://schemas.microsoft.com/office/drawing/2014/main" id="{63EB76ED-AA2F-4134-B8A9-E2B95EE0DD8D}"/>
              </a:ext>
            </a:extLst>
          </p:cNvPr>
          <p:cNvSpPr/>
          <p:nvPr/>
        </p:nvSpPr>
        <p:spPr>
          <a:xfrm>
            <a:off x="2382636" y="4445963"/>
            <a:ext cx="243978" cy="369332"/>
          </a:xfrm>
          <a:prstGeom prst="rect">
            <a:avLst/>
          </a:prstGeom>
        </p:spPr>
        <p:txBody>
          <a:bodyPr wrap="none">
            <a:spAutoFit/>
          </a:bodyPr>
          <a:lstStyle/>
          <a:p>
            <a:r>
              <a:rPr lang="en-GB" dirty="0"/>
              <a:t>.</a:t>
            </a:r>
          </a:p>
        </p:txBody>
      </p:sp>
      <p:sp>
        <p:nvSpPr>
          <p:cNvPr id="30" name="Rectangle 29">
            <a:extLst>
              <a:ext uri="{FF2B5EF4-FFF2-40B4-BE49-F238E27FC236}">
                <a16:creationId xmlns:a16="http://schemas.microsoft.com/office/drawing/2014/main" id="{EBAD0C6B-7197-491C-8AE9-8821A0825AF0}"/>
              </a:ext>
            </a:extLst>
          </p:cNvPr>
          <p:cNvSpPr/>
          <p:nvPr/>
        </p:nvSpPr>
        <p:spPr>
          <a:xfrm>
            <a:off x="2382636" y="5582305"/>
            <a:ext cx="243978" cy="369332"/>
          </a:xfrm>
          <a:prstGeom prst="rect">
            <a:avLst/>
          </a:prstGeom>
        </p:spPr>
        <p:txBody>
          <a:bodyPr wrap="none">
            <a:spAutoFit/>
          </a:bodyPr>
          <a:lstStyle/>
          <a:p>
            <a:r>
              <a:rPr lang="en-GB" dirty="0"/>
              <a:t>.</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2123" y="2031150"/>
            <a:ext cx="2722090" cy="3849936"/>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560000">
            <a:off x="2682621" y="2946971"/>
            <a:ext cx="848196" cy="1437564"/>
          </a:xfrm>
          <a:prstGeom prst="rect">
            <a:avLst/>
          </a:prstGeom>
          <a:effectLst/>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45230">
            <a:off x="892060" y="2266278"/>
            <a:ext cx="1615218" cy="1994000"/>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18275" y="2031400"/>
            <a:ext cx="2722090" cy="3849436"/>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54426" y="2031400"/>
            <a:ext cx="2722090" cy="3849436"/>
          </a:xfrm>
          <a:prstGeom prst="rect">
            <a:avLst/>
          </a:prstGeom>
          <a:effectLst>
            <a:outerShdw blurRad="63500" sx="102000" sy="102000" algn="ctr" rotWithShape="0">
              <a:prstClr val="black">
                <a:alpha val="20000"/>
              </a:prstClr>
            </a:outerShdw>
          </a:effectLst>
        </p:spPr>
      </p:pic>
      <p:sp>
        <p:nvSpPr>
          <p:cNvPr id="17" name="Rectangle 16"/>
          <p:cNvSpPr/>
          <p:nvPr/>
        </p:nvSpPr>
        <p:spPr>
          <a:xfrm>
            <a:off x="447429" y="670659"/>
            <a:ext cx="3135108" cy="337100"/>
          </a:xfrm>
          <a:prstGeom prst="rect">
            <a:avLst/>
          </a:prstGeom>
          <a:solidFill>
            <a:srgbClr val="072F54"/>
          </a:solidFill>
        </p:spPr>
        <p:txBody>
          <a:bodyPr wrap="none" lIns="180000" tIns="36000" rIns="180000" bIns="54000" anchor="ctr">
            <a:spAutoFit/>
          </a:bodyPr>
          <a:lstStyle/>
          <a:p>
            <a:r>
              <a:rPr lang="en-GB" sz="1600" b="1" dirty="0">
                <a:solidFill>
                  <a:schemeClr val="bg1"/>
                </a:solidFill>
              </a:rPr>
              <a:t>Percentages - Missing Values </a:t>
            </a:r>
          </a:p>
        </p:txBody>
      </p:sp>
      <p:sp>
        <p:nvSpPr>
          <p:cNvPr id="2" name="Rectangle 1"/>
          <p:cNvSpPr/>
          <p:nvPr/>
        </p:nvSpPr>
        <p:spPr>
          <a:xfrm>
            <a:off x="523658" y="2821441"/>
            <a:ext cx="231991" cy="1565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127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83358" y="1845216"/>
            <a:ext cx="7564566" cy="742639"/>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Solve problems involving the calculation of percentages </a:t>
            </a:r>
            <a:br>
              <a:rPr lang="en-GB" sz="2000" b="1" dirty="0">
                <a:solidFill>
                  <a:srgbClr val="014482"/>
                </a:solidFill>
                <a:latin typeface="Tuffy" panose="020B0603060100000000" pitchFamily="34" charset="0"/>
                <a:ea typeface="Tuffy" panose="020B0603060100000000" pitchFamily="34" charset="0"/>
              </a:rPr>
            </a:br>
            <a:r>
              <a:rPr lang="en-GB" sz="2000" b="1" dirty="0">
                <a:solidFill>
                  <a:srgbClr val="014482"/>
                </a:solidFill>
                <a:latin typeface="Tuffy" panose="020B0603060100000000" pitchFamily="34" charset="0"/>
                <a:ea typeface="Tuffy" panose="020B0603060100000000" pitchFamily="34" charset="0"/>
              </a:rPr>
              <a:t>and the use of percentages for comparison.</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778450" y="3226660"/>
            <a:ext cx="3706073"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666764" y="3225825"/>
            <a:ext cx="3721238" cy="186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D8821FCC-5609-4D2B-94A4-DB9C8C344581}" vid="{64831898-ACBB-4AB0-BC6A-2D4D1F7CE3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156</TotalTime>
  <Words>619</Words>
  <Application>Microsoft Macintosh PowerPoint</Application>
  <PresentationFormat>On-screen Show (4:3)</PresentationFormat>
  <Paragraphs>85</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Tuffy-TTF</vt:lpstr>
      <vt:lpstr>Tuffy</vt:lpstr>
      <vt:lpstr>Twinkl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Microsoft Office User</cp:lastModifiedBy>
  <cp:revision>22</cp:revision>
  <cp:lastPrinted>2020-04-27T11:54:03Z</cp:lastPrinted>
  <dcterms:created xsi:type="dcterms:W3CDTF">2019-12-10T12:56:47Z</dcterms:created>
  <dcterms:modified xsi:type="dcterms:W3CDTF">2020-04-27T11:54:47Z</dcterms:modified>
</cp:coreProperties>
</file>